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  <p:sldMasterId id="2147483689" r:id="rId2"/>
  </p:sldMasterIdLst>
  <p:notesMasterIdLst>
    <p:notesMasterId r:id="rId29"/>
  </p:notesMasterIdLst>
  <p:sldIdLst>
    <p:sldId id="317" r:id="rId3"/>
    <p:sldId id="358" r:id="rId4"/>
    <p:sldId id="392" r:id="rId5"/>
    <p:sldId id="393" r:id="rId6"/>
    <p:sldId id="383" r:id="rId7"/>
    <p:sldId id="384" r:id="rId8"/>
    <p:sldId id="385" r:id="rId9"/>
    <p:sldId id="386" r:id="rId10"/>
    <p:sldId id="388" r:id="rId11"/>
    <p:sldId id="398" r:id="rId12"/>
    <p:sldId id="387" r:id="rId13"/>
    <p:sldId id="399" r:id="rId14"/>
    <p:sldId id="389" r:id="rId15"/>
    <p:sldId id="395" r:id="rId16"/>
    <p:sldId id="411" r:id="rId17"/>
    <p:sldId id="403" r:id="rId18"/>
    <p:sldId id="404" r:id="rId19"/>
    <p:sldId id="396" r:id="rId20"/>
    <p:sldId id="397" r:id="rId21"/>
    <p:sldId id="412" r:id="rId22"/>
    <p:sldId id="390" r:id="rId23"/>
    <p:sldId id="400" r:id="rId24"/>
    <p:sldId id="391" r:id="rId25"/>
    <p:sldId id="401" r:id="rId26"/>
    <p:sldId id="381" r:id="rId27"/>
    <p:sldId id="39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79238" autoAdjust="0"/>
  </p:normalViewPr>
  <p:slideViewPr>
    <p:cSldViewPr snapToGrid="0" snapToObjects="1">
      <p:cViewPr varScale="1">
        <p:scale>
          <a:sx n="53" d="100"/>
          <a:sy n="53" d="100"/>
        </p:scale>
        <p:origin x="119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zma Mushtaque" userId="ccc69b91f6977ec4" providerId="LiveId" clId="{C27323A3-6169-489C-97A6-389568023241}"/>
    <pc:docChg chg="modSld">
      <pc:chgData name="Uzma Mushtaque" userId="ccc69b91f6977ec4" providerId="LiveId" clId="{C27323A3-6169-489C-97A6-389568023241}" dt="2019-10-23T23:24:40.848" v="1" actId="20577"/>
      <pc:docMkLst>
        <pc:docMk/>
      </pc:docMkLst>
      <pc:sldChg chg="modSp">
        <pc:chgData name="Uzma Mushtaque" userId="ccc69b91f6977ec4" providerId="LiveId" clId="{C27323A3-6169-489C-97A6-389568023241}" dt="2019-10-23T23:24:40.848" v="1" actId="20577"/>
        <pc:sldMkLst>
          <pc:docMk/>
          <pc:sldMk cId="101180707" sldId="317"/>
        </pc:sldMkLst>
        <pc:spChg chg="mod">
          <ac:chgData name="Uzma Mushtaque" userId="ccc69b91f6977ec4" providerId="LiveId" clId="{C27323A3-6169-489C-97A6-389568023241}" dt="2019-10-23T23:24:40.848" v="1" actId="20577"/>
          <ac:spMkLst>
            <pc:docMk/>
            <pc:sldMk cId="101180707" sldId="317"/>
            <ac:spMk id="2" creationId="{00000000-0000-0000-0000-000000000000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2-28T23:03:20.62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 contextRef="#ctx0" brushRef="#br0">165 11 132 0,'-7'-6'35'16,"-8"9"-10"-16,30-6-10 15,-30 6-7-15,30-3-1 16,-30-3 2-16,15 3 6 16,0 0 3-16,0 0 2 15,0 0-4-15,22 0-2 0,-36-7-1 16,14 10 0-16,0-3-6 15,0 4-5-15,0-4-2 16,0 6-2-16,14 36-3 16,-43 22 5-16,11 3 0 15,3 10 1-15,8-6-1 16,-18-2 0 0,43-4 1-16,-18-12-1 15,7-11 0-15,-32 3 0 16,25-9 0-16,-55 28 0 15,48-40 0-15,14-14 1 0,-14-10-1 16,0 4 0-16,7-8 1 16,7 4 0-16,-14 0-1 15,14-3 0-15,-14 6-12 0,7 4-63 16</inkml:trace>
</inkml:ink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D4CD2-034E-C744-802C-829E81833508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4DA63-A903-2B4A-A130-F79F89CE4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37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3DA8EE-BE46-464A-B9ED-639C808FE5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582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9: Guessing game</a:t>
            </a:r>
          </a:p>
          <a:p>
            <a:r>
              <a:rPr lang="en-US" dirty="0"/>
              <a:t>import random</a:t>
            </a:r>
          </a:p>
          <a:p>
            <a:r>
              <a:rPr lang="en-US" dirty="0" err="1"/>
              <a:t>target_num</a:t>
            </a:r>
            <a:r>
              <a:rPr lang="en-US" dirty="0"/>
              <a:t> = </a:t>
            </a:r>
            <a:r>
              <a:rPr lang="en-US" dirty="0" err="1"/>
              <a:t>random.randint</a:t>
            </a:r>
            <a:r>
              <a:rPr lang="en-US" dirty="0"/>
              <a:t>(1, 10)</a:t>
            </a:r>
          </a:p>
          <a:p>
            <a:r>
              <a:rPr lang="en-US" dirty="0" err="1"/>
              <a:t>guess_num</a:t>
            </a:r>
            <a:r>
              <a:rPr lang="en-US" dirty="0"/>
              <a:t>=0</a:t>
            </a:r>
          </a:p>
          <a:p>
            <a:r>
              <a:rPr lang="en-US" dirty="0"/>
              <a:t>while </a:t>
            </a:r>
            <a:r>
              <a:rPr lang="en-US" dirty="0" err="1"/>
              <a:t>target_num</a:t>
            </a:r>
            <a:r>
              <a:rPr lang="en-US" dirty="0"/>
              <a:t> != </a:t>
            </a:r>
            <a:r>
              <a:rPr lang="en-US" dirty="0" err="1"/>
              <a:t>guess_num</a:t>
            </a:r>
            <a:r>
              <a:rPr lang="en-US" dirty="0"/>
              <a:t>:</a:t>
            </a:r>
          </a:p>
          <a:p>
            <a:r>
              <a:rPr lang="en-US" dirty="0"/>
              <a:t>    </a:t>
            </a:r>
            <a:r>
              <a:rPr lang="en-US" dirty="0" err="1"/>
              <a:t>guess_num</a:t>
            </a:r>
            <a:r>
              <a:rPr lang="en-US" dirty="0"/>
              <a:t> = </a:t>
            </a:r>
            <a:r>
              <a:rPr lang="en-US" dirty="0" err="1"/>
              <a:t>int</a:t>
            </a:r>
            <a:r>
              <a:rPr lang="en-US" dirty="0"/>
              <a:t>(input('Guess a number between 1 and 10 until you get it right : '))</a:t>
            </a:r>
          </a:p>
          <a:p>
            <a:r>
              <a:rPr lang="en-US" dirty="0"/>
              <a:t>print('Well guessed!')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772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items = []</a:t>
            </a:r>
          </a:p>
          <a:p>
            <a:r>
              <a:rPr lang="en-US" dirty="0" err="1"/>
              <a:t>i</a:t>
            </a:r>
            <a:r>
              <a:rPr lang="en-US" dirty="0"/>
              <a:t>=100</a:t>
            </a:r>
          </a:p>
          <a:p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 in range(100, 401):</a:t>
            </a:r>
          </a:p>
          <a:p>
            <a:r>
              <a:rPr lang="en-US" dirty="0"/>
              <a:t>    s = </a:t>
            </a:r>
            <a:r>
              <a:rPr lang="en-US" dirty="0" err="1"/>
              <a:t>str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    if (</a:t>
            </a:r>
            <a:r>
              <a:rPr lang="en-US" dirty="0" err="1"/>
              <a:t>int</a:t>
            </a:r>
            <a:r>
              <a:rPr lang="en-US" dirty="0"/>
              <a:t>(s[0])%2==0) and (</a:t>
            </a:r>
            <a:r>
              <a:rPr lang="en-US" dirty="0" err="1"/>
              <a:t>int</a:t>
            </a:r>
            <a:r>
              <a:rPr lang="en-US" dirty="0"/>
              <a:t>(s[1])%2==0) and (</a:t>
            </a:r>
            <a:r>
              <a:rPr lang="en-US" dirty="0" err="1"/>
              <a:t>int</a:t>
            </a:r>
            <a:r>
              <a:rPr lang="en-US" dirty="0"/>
              <a:t>(s[2])%2==0):</a:t>
            </a:r>
          </a:p>
          <a:p>
            <a:r>
              <a:rPr lang="en-US" dirty="0"/>
              <a:t>        </a:t>
            </a:r>
            <a:r>
              <a:rPr lang="en-US" dirty="0" err="1"/>
              <a:t>items.append</a:t>
            </a:r>
            <a:r>
              <a:rPr lang="en-US" dirty="0"/>
              <a:t>(s)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+=1</a:t>
            </a:r>
          </a:p>
          <a:p>
            <a:r>
              <a:rPr lang="en-US" dirty="0"/>
              <a:t>print( ",".join(items))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334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#Problem 10</a:t>
            </a:r>
          </a:p>
          <a:p>
            <a:r>
              <a:rPr lang="en-US" dirty="0"/>
              <a:t>items = []</a:t>
            </a:r>
          </a:p>
          <a:p>
            <a:r>
              <a:rPr lang="en-US" dirty="0" err="1"/>
              <a:t>i</a:t>
            </a:r>
            <a:r>
              <a:rPr lang="en-US" dirty="0"/>
              <a:t>=100</a:t>
            </a:r>
          </a:p>
          <a:p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 in range(100, 401):</a:t>
            </a:r>
          </a:p>
          <a:p>
            <a:r>
              <a:rPr lang="en-US" dirty="0"/>
              <a:t>    s = </a:t>
            </a:r>
            <a:r>
              <a:rPr lang="en-US" dirty="0" err="1"/>
              <a:t>str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  <a:p>
            <a:r>
              <a:rPr lang="en-US" dirty="0"/>
              <a:t>    if (</a:t>
            </a:r>
            <a:r>
              <a:rPr lang="en-US" dirty="0" err="1"/>
              <a:t>int</a:t>
            </a:r>
            <a:r>
              <a:rPr lang="en-US" dirty="0"/>
              <a:t>(s[0])%2==0) and (</a:t>
            </a:r>
            <a:r>
              <a:rPr lang="en-US" dirty="0" err="1"/>
              <a:t>int</a:t>
            </a:r>
            <a:r>
              <a:rPr lang="en-US" dirty="0"/>
              <a:t>(s[1])%2==0) and (</a:t>
            </a:r>
            <a:r>
              <a:rPr lang="en-US" dirty="0" err="1"/>
              <a:t>int</a:t>
            </a:r>
            <a:r>
              <a:rPr lang="en-US" dirty="0"/>
              <a:t>(s[2])%2==0):</a:t>
            </a:r>
          </a:p>
          <a:p>
            <a:r>
              <a:rPr lang="en-US" dirty="0"/>
              <a:t>        </a:t>
            </a:r>
            <a:r>
              <a:rPr lang="en-US" dirty="0" err="1"/>
              <a:t>items.append</a:t>
            </a:r>
            <a:r>
              <a:rPr lang="en-US" dirty="0"/>
              <a:t>(s)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+=1</a:t>
            </a:r>
          </a:p>
          <a:p>
            <a:r>
              <a:rPr lang="en-US" dirty="0"/>
              <a:t>print( ",".join(items))</a:t>
            </a:r>
          </a:p>
          <a:p>
            <a:endParaRPr lang="en-US" dirty="0"/>
          </a:p>
          <a:p>
            <a:r>
              <a:rPr lang="en-US" dirty="0"/>
              <a:t>#The join() method takes all items in an </a:t>
            </a:r>
            <a:r>
              <a:rPr lang="en-US" dirty="0" err="1"/>
              <a:t>iterable</a:t>
            </a:r>
            <a:r>
              <a:rPr lang="en-US" dirty="0"/>
              <a:t> and joins them into one string.</a:t>
            </a:r>
          </a:p>
          <a:p>
            <a:r>
              <a:rPr lang="en-US" dirty="0"/>
              <a:t>#A string must be specified as the separator.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668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1</a:t>
            </a:r>
          </a:p>
          <a:p>
            <a:r>
              <a:rPr lang="en-US" dirty="0"/>
              <a:t>x=23</a:t>
            </a:r>
          </a:p>
          <a:p>
            <a:r>
              <a:rPr lang="en-US" dirty="0"/>
              <a:t>while x in range(23,50):</a:t>
            </a:r>
          </a:p>
          <a:p>
            <a:r>
              <a:rPr lang="en-US" dirty="0"/>
              <a:t>    print(x)</a:t>
            </a:r>
          </a:p>
          <a:p>
            <a:r>
              <a:rPr lang="en-US" dirty="0"/>
              <a:t>    x+=1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620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2    </a:t>
            </a:r>
          </a:p>
          <a:p>
            <a:r>
              <a:rPr lang="en-US" dirty="0"/>
              <a:t>x=23</a:t>
            </a:r>
          </a:p>
          <a:p>
            <a:r>
              <a:rPr lang="en-US" dirty="0"/>
              <a:t>while x in range(23,50):</a:t>
            </a:r>
          </a:p>
          <a:p>
            <a:r>
              <a:rPr lang="en-US" dirty="0"/>
              <a:t>    if x%2==0:</a:t>
            </a:r>
          </a:p>
          <a:p>
            <a:r>
              <a:rPr lang="en-US" dirty="0"/>
              <a:t>        print(x, end=' ')</a:t>
            </a:r>
          </a:p>
          <a:p>
            <a:r>
              <a:rPr lang="en-US" dirty="0"/>
              <a:t>    x+=1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99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3</a:t>
            </a:r>
          </a:p>
          <a:p>
            <a:r>
              <a:rPr lang="en-US" dirty="0"/>
              <a:t>x=1952</a:t>
            </a:r>
          </a:p>
          <a:p>
            <a:r>
              <a:rPr lang="en-US" dirty="0"/>
              <a:t>while x&lt;2020:</a:t>
            </a:r>
          </a:p>
          <a:p>
            <a:r>
              <a:rPr lang="en-US" dirty="0"/>
              <a:t>    x+=4</a:t>
            </a:r>
          </a:p>
          <a:p>
            <a:r>
              <a:rPr lang="en-US" dirty="0"/>
              <a:t>    print(x, end=' 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61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#Problem 4</a:t>
            </a:r>
          </a:p>
          <a:p>
            <a:r>
              <a:rPr lang="en-US" dirty="0"/>
              <a:t>x=10</a:t>
            </a:r>
          </a:p>
          <a:p>
            <a:r>
              <a:rPr lang="en-US" dirty="0"/>
              <a:t>while x&gt;=1:</a:t>
            </a:r>
          </a:p>
          <a:p>
            <a:r>
              <a:rPr lang="en-US" dirty="0"/>
              <a:t>    print(x, end=' ')</a:t>
            </a:r>
          </a:p>
          <a:p>
            <a:r>
              <a:rPr lang="en-US" dirty="0"/>
              <a:t>    x-=1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23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5    </a:t>
            </a:r>
          </a:p>
          <a:p>
            <a:r>
              <a:rPr lang="en-US" dirty="0"/>
              <a:t>a = 0</a:t>
            </a:r>
          </a:p>
          <a:p>
            <a:r>
              <a:rPr lang="en-US" dirty="0"/>
              <a:t>while a &lt; 101:</a:t>
            </a:r>
          </a:p>
          <a:p>
            <a:r>
              <a:rPr lang="en-US" dirty="0"/>
              <a:t>    print('*', end=' ')</a:t>
            </a:r>
          </a:p>
          <a:p>
            <a:r>
              <a:rPr lang="en-US" dirty="0"/>
              <a:t>    a+= 1</a:t>
            </a:r>
          </a:p>
          <a:p>
            <a:r>
              <a:rPr lang="en-US" dirty="0"/>
              <a:t>print()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89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6</a:t>
            </a:r>
          </a:p>
          <a:p>
            <a:r>
              <a:rPr lang="en-US" dirty="0"/>
              <a:t>l1=[1,2,3,4]</a:t>
            </a:r>
          </a:p>
          <a:p>
            <a:r>
              <a:rPr lang="en-US" dirty="0"/>
              <a:t>l2=[-2,3,1,0]</a:t>
            </a:r>
          </a:p>
          <a:p>
            <a:r>
              <a:rPr lang="en-US" dirty="0"/>
              <a:t>l3=[]</a:t>
            </a:r>
          </a:p>
          <a:p>
            <a:r>
              <a:rPr lang="en-US" dirty="0" err="1"/>
              <a:t>i</a:t>
            </a:r>
            <a:r>
              <a:rPr lang="en-US" dirty="0"/>
              <a:t>=0</a:t>
            </a:r>
          </a:p>
          <a:p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&lt;</a:t>
            </a:r>
            <a:r>
              <a:rPr lang="en-US" dirty="0" err="1"/>
              <a:t>len</a:t>
            </a:r>
            <a:r>
              <a:rPr lang="en-US" dirty="0"/>
              <a:t>(l1):</a:t>
            </a:r>
          </a:p>
          <a:p>
            <a:r>
              <a:rPr lang="en-US" dirty="0"/>
              <a:t>    y=l1[</a:t>
            </a:r>
            <a:r>
              <a:rPr lang="en-US" dirty="0" err="1"/>
              <a:t>i</a:t>
            </a:r>
            <a:r>
              <a:rPr lang="en-US" dirty="0"/>
              <a:t>]+l2[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r>
              <a:rPr lang="en-US" dirty="0"/>
              <a:t>    l3.append(y)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+=1</a:t>
            </a:r>
          </a:p>
          <a:p>
            <a:r>
              <a:rPr lang="en-US" dirty="0"/>
              <a:t>print(l3)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82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#Problem 7 Print rectangle</a:t>
            </a:r>
          </a:p>
          <a:p>
            <a:r>
              <a:rPr lang="en-US" dirty="0"/>
              <a:t>a = 0</a:t>
            </a:r>
          </a:p>
          <a:p>
            <a:r>
              <a:rPr lang="en-US" dirty="0"/>
              <a:t>while a &lt; 10:</a:t>
            </a:r>
          </a:p>
          <a:p>
            <a:r>
              <a:rPr lang="en-US" dirty="0"/>
              <a:t>    b=0</a:t>
            </a:r>
          </a:p>
          <a:p>
            <a:r>
              <a:rPr lang="en-US" dirty="0"/>
              <a:t>    while b&lt;5:</a:t>
            </a:r>
          </a:p>
          <a:p>
            <a:r>
              <a:rPr lang="en-US" dirty="0"/>
              <a:t>        print('*', end='')</a:t>
            </a:r>
          </a:p>
          <a:p>
            <a:r>
              <a:rPr lang="en-US" dirty="0"/>
              <a:t>        b+=1</a:t>
            </a:r>
          </a:p>
          <a:p>
            <a:r>
              <a:rPr lang="en-US" dirty="0"/>
              <a:t>    print()</a:t>
            </a:r>
          </a:p>
          <a:p>
            <a:r>
              <a:rPr lang="en-US" dirty="0"/>
              <a:t>    a+= 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15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##Problem 8</a:t>
            </a:r>
          </a:p>
          <a:p>
            <a:r>
              <a:rPr lang="en-US" dirty="0"/>
              <a:t>Rat1=[1,3,2,2,1,3,4,2,1,1]</a:t>
            </a:r>
          </a:p>
          <a:p>
            <a:r>
              <a:rPr lang="en-US" dirty="0"/>
              <a:t>Rat2=[2,1,1,3,2,2,2,1,1,2]</a:t>
            </a:r>
          </a:p>
          <a:p>
            <a:r>
              <a:rPr lang="en-US" dirty="0"/>
              <a:t>days=[]</a:t>
            </a:r>
          </a:p>
          <a:p>
            <a:r>
              <a:rPr lang="en-US" dirty="0" err="1"/>
              <a:t>i</a:t>
            </a:r>
            <a:r>
              <a:rPr lang="en-US" dirty="0"/>
              <a:t>=0</a:t>
            </a:r>
          </a:p>
          <a:p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&lt;10:</a:t>
            </a:r>
          </a:p>
          <a:p>
            <a:r>
              <a:rPr lang="en-US" dirty="0"/>
              <a:t>    if Rat1[</a:t>
            </a:r>
            <a:r>
              <a:rPr lang="en-US" dirty="0" err="1"/>
              <a:t>i</a:t>
            </a:r>
            <a:r>
              <a:rPr lang="en-US" dirty="0"/>
              <a:t>]&gt;Rat2[</a:t>
            </a:r>
            <a:r>
              <a:rPr lang="en-US" dirty="0" err="1"/>
              <a:t>i</a:t>
            </a:r>
            <a:r>
              <a:rPr lang="en-US" dirty="0"/>
              <a:t>]:</a:t>
            </a:r>
          </a:p>
          <a:p>
            <a:r>
              <a:rPr lang="en-US" dirty="0"/>
              <a:t>        </a:t>
            </a:r>
            <a:r>
              <a:rPr lang="en-US" dirty="0" err="1"/>
              <a:t>days.append</a:t>
            </a:r>
            <a:r>
              <a:rPr lang="en-US" dirty="0"/>
              <a:t>(i+1)</a:t>
            </a:r>
          </a:p>
          <a:p>
            <a:r>
              <a:rPr lang="en-US" dirty="0"/>
              <a:t>    </a:t>
            </a:r>
            <a:r>
              <a:rPr lang="en-US" dirty="0" err="1"/>
              <a:t>i</a:t>
            </a:r>
            <a:r>
              <a:rPr lang="en-US" dirty="0"/>
              <a:t>+=1</a:t>
            </a:r>
          </a:p>
          <a:p>
            <a:r>
              <a:rPr lang="en-US" dirty="0"/>
              <a:t>print(days)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4DA63-A903-2B4A-A130-F79F89CE42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4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1272550"/>
            <a:ext cx="12192000" cy="724065"/>
          </a:xfrm>
          <a:prstGeom prst="rect">
            <a:avLst/>
          </a:prstGeom>
        </p:spPr>
        <p:txBody>
          <a:bodyPr/>
          <a:lstStyle>
            <a:lvl1pPr>
              <a:defRPr sz="6667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3333685"/>
            <a:ext cx="12192000" cy="1096433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2400" dirty="0"/>
              <a:t>DEPARTMENT OR SUBTITLE</a:t>
            </a:r>
          </a:p>
          <a:p>
            <a:r>
              <a:rPr lang="en-US" sz="24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105" y="5217379"/>
            <a:ext cx="4579788" cy="111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85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192000" cy="6372224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39115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5676" y="1120886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667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791659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4990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2" y="0"/>
            <a:ext cx="12192001" cy="68580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961" y="2600942"/>
            <a:ext cx="6824073" cy="165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05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97BD-EE70-EE41-8811-F7DDAEBF7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18BB4A-8179-394A-ADBC-02A7751B7E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66A5F-DC56-1049-A80F-61C2A62FD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03C32-0679-FA4A-89D9-BC4B4F5D1E88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9981B-8798-3C4C-9232-E4581A1E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F767-1AA0-6A48-B127-E1B251AC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11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EC265-27C6-FA4E-82F5-04CA68C0D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5120A-9D3E-C448-B4DA-6A03BE166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92F21-A036-FE41-9AD2-B62E81B81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C0D17-A2AD-EC40-B731-49C628BF345B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833E-ED8F-2E49-8EB8-CF7425923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D9855-5565-514A-B04D-41F5A35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27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DBB82-650F-8444-A90E-76E212D9A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687FBC-E861-D94B-8F0D-10DED6B99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115B7-1865-674E-871A-78B7DC700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0A0C-2601-4E42-BF4A-8E4CAF4E777E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14E96-5FAE-BE4C-966C-EC44900E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FA1B3-0116-7349-BDCA-B379688D1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254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6ECD0-2D66-3948-9358-88F8B257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FC5F2-A671-7E4E-A2E3-7A1C6E73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32131-EC12-534F-80D1-272E6928F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96494-18A2-7349-9D7F-118257F15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2E34-6A78-814B-B81C-425DDA89FA62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AB3F3-1403-B448-AB10-F1FE2000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D1B9D-364B-ED42-9A10-A907E0AC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44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3852-DC57-E04C-99A8-7B54A40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4E325-0269-5042-8F4A-1020D9397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91412D-F5BB-EF4F-8334-DB8E808E8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E7CA6-C875-B84D-88BE-C3861E87DC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927C0-9752-3242-B5CD-3F0565EEAD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BA5F3D-7BD5-7E4A-824F-72128E82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2BE58-B347-5642-BBCF-DF1C15F9AA0A}" type="datetime1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099D1-3AF2-3F4E-97EE-8CCDFA07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901F1-AB98-D341-9269-12A433AB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5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5C43-A7E4-7A49-872F-2E51B61D8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CB87A-AA4D-E341-9250-8F4E8A98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30807-AA90-4F44-9F9A-2C642BD318CB}" type="datetime1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51508-AD47-2540-84A7-81790565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981D5A-F27D-BE4B-87AC-D6018E23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0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709608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88430" y="3549698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1986" y="5846065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427567" y="778934"/>
            <a:ext cx="4887503" cy="1186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8652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6167FD-A645-3147-8CA1-40749600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3704B-5CFB-AB41-B054-A64A09B59A9F}" type="datetime1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B43459-2D90-8A42-AD19-C0B1EC85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2E9-B512-AD4B-A9EC-0BB76DD6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4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F823-4412-6F42-AA8C-5B755AB02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CC729-8CD1-2047-83FE-A93A58A76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4A727-9BD3-1349-812F-645807193D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EC7AD-B3EB-3D41-8F5E-269E6B2A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1600-3BC1-6242-9E9B-F3663BA9032C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0E2A-501B-544C-A57E-BE452846D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4D60-E0A8-AD4B-BC61-887A0C4BA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668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DCD0-4E2B-DB43-AEB1-F6D3DE8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B6224-1856-FB41-A4CF-DF2A0B5C6F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50EED-734F-734C-ACB2-71394B49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D603-3185-DB4F-A10D-12972388C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0F584-6B79-C143-8938-204C6F2F8CBC}" type="datetime1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606A4-982F-5245-AECE-D6B1023F4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9AB63-3595-FD47-B53F-E530CEBB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765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87FA-223D-2247-BA4A-B15FF3D9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889FB-923B-3C4C-A264-8AA6EBA5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F99B9-3F66-354C-A547-6061BCE07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D3E9E-748F-6048-AE9A-39C63B7BF76B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5FB7E-9ED8-6546-8D0C-CE4E08C7B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73ADE-2D98-524A-9B0C-4D0C772BA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380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A60CF9-E77D-A640-95BD-DA7CEC8A9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F95814-0EED-8A4F-98ED-BC55B4E47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00CC8-D43C-C84D-B0DF-34FEC07D3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44904-EF37-DC4A-A0FE-3CB87704FCBC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D590D-1BF1-D943-8794-A888D667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40F07-77AB-854C-8603-D93DAC393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4F4E-C579-664A-B12E-B5BB8E808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80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430" y="2943777"/>
            <a:ext cx="1108780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64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986" y="5132468"/>
            <a:ext cx="11087801" cy="609435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867" kern="500" spc="32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67" y="5864001"/>
            <a:ext cx="2709476" cy="50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060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99222" y="1051972"/>
            <a:ext cx="8343900" cy="2438400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745750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6000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99222" y="1041401"/>
            <a:ext cx="8343900" cy="278027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602798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795865"/>
            <a:ext cx="6096000" cy="55176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99222" y="270146"/>
            <a:ext cx="11099527" cy="52571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2400" baseline="0">
                <a:solidFill>
                  <a:srgbClr val="5F6062"/>
                </a:solidFill>
              </a:defRPr>
            </a:lvl2pPr>
            <a:lvl3pPr marL="531271" indent="-228594">
              <a:spcBef>
                <a:spcPts val="8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867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420376" y="1032924"/>
            <a:ext cx="5432957" cy="2788749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50185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orient="horz" pos="46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1"/>
            <a:ext cx="12192001" cy="639054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99222" y="270147"/>
            <a:ext cx="11099527" cy="525717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2400"/>
              </a:spcAft>
              <a:buFontTx/>
              <a:buNone/>
              <a:defRPr sz="2400" b="0" spc="133" baseline="0">
                <a:solidFill>
                  <a:srgbClr val="9EA2A2"/>
                </a:solidFill>
              </a:defRPr>
            </a:lvl1pPr>
            <a:lvl2pPr marL="226478" indent="-226478">
              <a:spcBef>
                <a:spcPts val="2667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</a:defRPr>
            </a:lvl2pPr>
            <a:lvl3pPr marL="531271" indent="-228594">
              <a:spcBef>
                <a:spcPts val="8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867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795863"/>
            <a:ext cx="12192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98451" y="1023066"/>
            <a:ext cx="6817783" cy="2536113"/>
          </a:xfrm>
          <a:prstGeom prst="rect">
            <a:avLst/>
          </a:prstGeom>
        </p:spPr>
        <p:txBody>
          <a:bodyPr/>
          <a:lstStyle>
            <a:lvl2pPr marL="300559" marR="0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615935" marR="0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300559" marR="0" lvl="1" indent="-300559" algn="l" defTabSz="609585" rtl="0" eaLnBrk="1" fontAlgn="auto" latinLnBrk="0" hangingPunct="1">
              <a:lnSpc>
                <a:spcPct val="100000"/>
              </a:lnSpc>
              <a:spcBef>
                <a:spcPts val="2667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615935" marR="0" lvl="2" indent="-315376" algn="l" defTabSz="609585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867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67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69454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31348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3671" y="4274833"/>
            <a:ext cx="10972800" cy="1143000"/>
          </a:xfrm>
          <a:prstGeom prst="rect">
            <a:avLst/>
          </a:prstGeom>
        </p:spPr>
        <p:txBody>
          <a:bodyPr vert="horz"/>
          <a:lstStyle>
            <a:lvl1pPr algn="l">
              <a:defRPr sz="7200"/>
            </a:lvl1pPr>
          </a:lstStyle>
          <a:p>
            <a:pPr>
              <a:lnSpc>
                <a:spcPct val="80000"/>
              </a:lnSpc>
            </a:pP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5867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6150797"/>
            <a:ext cx="12192001" cy="728699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324418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3162651"/>
            <a:ext cx="12192000" cy="3695349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233" y="3111225"/>
            <a:ext cx="12192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85674" y="749447"/>
            <a:ext cx="11087801" cy="965420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5333" b="1" dirty="0">
                <a:solidFill>
                  <a:srgbClr val="54585A"/>
                </a:solidFill>
              </a:rPr>
              <a:t>Divider Slide 1</a:t>
            </a:r>
            <a:br>
              <a:rPr lang="en-US" sz="5333" b="1" dirty="0">
                <a:solidFill>
                  <a:srgbClr val="54585A"/>
                </a:solidFill>
              </a:rPr>
            </a:br>
            <a:r>
              <a:rPr lang="en-US" sz="5333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9008533" y="6514563"/>
            <a:ext cx="2844800" cy="12423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z="933" smtClean="0">
                <a:solidFill>
                  <a:srgbClr val="FFFFFF"/>
                </a:solidFill>
              </a:rPr>
              <a:pPr/>
              <a:t>10/23/2019</a:t>
            </a:fld>
            <a:endParaRPr lang="en-US" sz="933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9008533" y="6294650"/>
            <a:ext cx="2844800" cy="12423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1200" smtClean="0">
                <a:solidFill>
                  <a:srgbClr val="FFFFFF"/>
                </a:solidFill>
              </a:rPr>
              <a:pPr algn="r"/>
              <a:t>‹#›</a:t>
            </a:fld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869" y="6294158"/>
            <a:ext cx="2134121" cy="39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4165600" y="6514562"/>
            <a:ext cx="3860800" cy="721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33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69398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021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</p:sldLayoutIdLst>
  <p:hf sldNum="0"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3FA5D-9CAF-714F-AB2A-BE4EE523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D3C97-7F1C-2A49-8E10-0EC7CD33C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4AF73-E8AC-3C43-8520-2677CF0F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26ED2-FC95-2D48-B30E-8E63605ABB54}" type="datetime1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712F1-1888-394F-8FF2-850AB922A6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2B51-6B1A-3545-8AB5-C2F0D51C1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CE5F3-0296-3D48-A0F0-A60BF65F4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6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5229" y="4954385"/>
            <a:ext cx="11087801" cy="609435"/>
          </a:xfrm>
        </p:spPr>
        <p:txBody>
          <a:bodyPr/>
          <a:lstStyle/>
          <a:p>
            <a:r>
              <a:rPr lang="en-US" dirty="0"/>
              <a:t>DEPARTMENT OF COMPUTER SCIENCE     |    10/25/2019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430" y="1903616"/>
            <a:ext cx="11087801" cy="1972157"/>
          </a:xfrm>
        </p:spPr>
        <p:txBody>
          <a:bodyPr/>
          <a:lstStyle/>
          <a:p>
            <a:r>
              <a:rPr lang="en-US"/>
              <a:t>Lecture 14: </a:t>
            </a:r>
            <a:r>
              <a:rPr lang="en-US" dirty="0"/>
              <a:t>Introduction to Computer Programming Course - CS1010</a:t>
            </a:r>
          </a:p>
        </p:txBody>
      </p:sp>
    </p:spTree>
    <p:extLst>
      <p:ext uri="{BB962C8B-B14F-4D97-AF65-F5344CB8AC3E}">
        <p14:creationId xmlns:p14="http://schemas.microsoft.com/office/powerpoint/2010/main" val="10118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756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Print a rectangle as shown: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  <a:p>
            <a:pPr marL="0" indent="0">
              <a:buNone/>
            </a:pPr>
            <a:r>
              <a:rPr lang="en-US" dirty="0"/>
              <a:t>*****</a:t>
            </a:r>
          </a:p>
        </p:txBody>
      </p:sp>
    </p:spTree>
    <p:extLst>
      <p:ext uri="{BB962C8B-B14F-4D97-AF65-F5344CB8AC3E}">
        <p14:creationId xmlns:p14="http://schemas.microsoft.com/office/powerpoint/2010/main" val="391647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5816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are given two lists, rat_1 and rat_2, that contain the daily weights of two rats over a period of ten days. Compare the weights of both rats and output the days on which rat 1 is heavier than rat 2.</a:t>
            </a:r>
          </a:p>
          <a:p>
            <a:r>
              <a:rPr lang="en-US" dirty="0"/>
              <a:t>Test Cases:</a:t>
            </a:r>
          </a:p>
          <a:p>
            <a:r>
              <a:rPr lang="en-US" dirty="0"/>
              <a:t>Rat1=[1,3,2,2,1,3,4,2,1,1]</a:t>
            </a:r>
          </a:p>
          <a:p>
            <a:r>
              <a:rPr lang="en-US" dirty="0"/>
              <a:t>Rat2=[2,1,1,3,2,2,2,1,1,2]</a:t>
            </a:r>
          </a:p>
          <a:p>
            <a:r>
              <a:rPr lang="en-US" dirty="0"/>
              <a:t>Output: Days=[2,3,6,7,8]</a:t>
            </a:r>
          </a:p>
        </p:txBody>
      </p:sp>
    </p:spTree>
    <p:extLst>
      <p:ext uri="{BB962C8B-B14F-4D97-AF65-F5344CB8AC3E}">
        <p14:creationId xmlns:p14="http://schemas.microsoft.com/office/powerpoint/2010/main" val="2906642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822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2743"/>
            <a:ext cx="10515600" cy="4914220"/>
          </a:xfrm>
        </p:spPr>
        <p:txBody>
          <a:bodyPr/>
          <a:lstStyle/>
          <a:p>
            <a:r>
              <a:rPr lang="en-US" dirty="0"/>
              <a:t>The following list represents the population of New York State (in hundreds of thousands of people) for the US Census in 1790, 1800, 1810, etc., all the way through 2010.</a:t>
            </a:r>
          </a:p>
          <a:p>
            <a:r>
              <a:rPr lang="en-US" dirty="0"/>
              <a:t>census = [ 340, 589, 959, 1372, 1918, 2428, 3097, 3880, 4382, 5082, \</a:t>
            </a:r>
          </a:p>
          <a:p>
            <a:r>
              <a:rPr lang="en-US" dirty="0"/>
              <a:t>            5997, 7268, 9113, 10385, 12588, 13479, 14830, 16782, \</a:t>
            </a:r>
          </a:p>
          <a:p>
            <a:r>
              <a:rPr lang="en-US" dirty="0"/>
              <a:t>            8236, 17558, 17990, 18976, 19378 ]</a:t>
            </a:r>
          </a:p>
          <a:p>
            <a:r>
              <a:rPr lang="en-US" dirty="0"/>
              <a:t>Write code to find the average percentage change from one decade to the next, across all decades. For example, the change from 1790 to 1800 is (589 - 340) / 340 * 100 = 73.2% and the change from 1800 to 1810 is (959 - 589) / 589 * 100 = 62.8% so the average across just these two decades is 68.0%.</a:t>
            </a:r>
          </a:p>
        </p:txBody>
      </p:sp>
    </p:spTree>
    <p:extLst>
      <p:ext uri="{BB962C8B-B14F-4D97-AF65-F5344CB8AC3E}">
        <p14:creationId xmlns:p14="http://schemas.microsoft.com/office/powerpoint/2010/main" val="3155946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10:Example of nested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Write a Python program to construct the following pattern, using a nested loop.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172200" y="1628503"/>
            <a:ext cx="5836920" cy="454846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* * </a:t>
            </a:r>
          </a:p>
          <a:p>
            <a:pPr marL="0" indent="0">
              <a:buNone/>
            </a:pPr>
            <a:r>
              <a:rPr lang="en-US" sz="3200" dirty="0"/>
              <a:t>* * * * </a:t>
            </a:r>
          </a:p>
          <a:p>
            <a:pPr marL="0" indent="0">
              <a:buNone/>
            </a:pPr>
            <a:r>
              <a:rPr lang="en-US" sz="3200" dirty="0"/>
              <a:t>* * * </a:t>
            </a:r>
          </a:p>
          <a:p>
            <a:pPr marL="0" indent="0">
              <a:buNone/>
            </a:pPr>
            <a:r>
              <a:rPr lang="en-US" sz="3200" dirty="0"/>
              <a:t>* * </a:t>
            </a:r>
          </a:p>
          <a:p>
            <a:pPr marL="0" indent="0">
              <a:buNone/>
            </a:pPr>
            <a:r>
              <a:rPr lang="en-US" sz="3200" dirty="0"/>
              <a:t>*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710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Break the solution into two parts:</a:t>
            </a:r>
          </a:p>
          <a:p>
            <a:pPr lvl="1"/>
            <a:r>
              <a:rPr lang="en-US" dirty="0"/>
              <a:t>The upper triangle</a:t>
            </a:r>
          </a:p>
          <a:p>
            <a:pPr lvl="1"/>
            <a:r>
              <a:rPr lang="en-US" dirty="0"/>
              <a:t>The lower triangle</a:t>
            </a:r>
          </a:p>
          <a:p>
            <a:r>
              <a:rPr lang="en-US" dirty="0"/>
              <a:t>Think of two variables:</a:t>
            </a:r>
          </a:p>
          <a:p>
            <a:pPr lvl="1"/>
            <a:r>
              <a:rPr lang="en-US" dirty="0"/>
              <a:t>The lines containing stars</a:t>
            </a:r>
          </a:p>
          <a:p>
            <a:pPr lvl="1"/>
            <a:r>
              <a:rPr lang="en-US" dirty="0"/>
              <a:t>The stars themselves</a:t>
            </a:r>
          </a:p>
          <a:p>
            <a:r>
              <a:rPr lang="en-US" dirty="0"/>
              <a:t>Loop both the variables </a:t>
            </a:r>
          </a:p>
          <a:p>
            <a:pPr lvl="1"/>
            <a:r>
              <a:rPr lang="en-US" dirty="0"/>
              <a:t>Increment for the first(upper) triangle</a:t>
            </a:r>
          </a:p>
          <a:p>
            <a:pPr lvl="1"/>
            <a:r>
              <a:rPr lang="en-US" dirty="0"/>
              <a:t>Decrement for the second (lower) triangle</a:t>
            </a:r>
          </a:p>
        </p:txBody>
      </p:sp>
    </p:spTree>
    <p:extLst>
      <p:ext uri="{BB962C8B-B14F-4D97-AF65-F5344CB8AC3E}">
        <p14:creationId xmlns:p14="http://schemas.microsoft.com/office/powerpoint/2010/main" val="1817060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applications require behavior that appears random.</a:t>
            </a:r>
          </a:p>
          <a:p>
            <a:r>
              <a:rPr lang="en-US" dirty="0"/>
              <a:t>Random numbers are useful particularly in games and simulations. For example, many board games use a die (one of a pair of dice) to determine how many places a player is to advance.</a:t>
            </a:r>
          </a:p>
          <a:p>
            <a:r>
              <a:rPr lang="en-US" dirty="0"/>
              <a:t>A software representation of a game that involves dice would need a way to simulate the random roll of a die.</a:t>
            </a:r>
          </a:p>
        </p:txBody>
      </p:sp>
    </p:spTree>
    <p:extLst>
      <p:ext uri="{BB962C8B-B14F-4D97-AF65-F5344CB8AC3E}">
        <p14:creationId xmlns:p14="http://schemas.microsoft.com/office/powerpoint/2010/main" val="3865236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Random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algorithmic random number generators actually produce pseudo random numbers, not true random numbers. </a:t>
            </a:r>
          </a:p>
          <a:p>
            <a:r>
              <a:rPr lang="en-US" dirty="0"/>
              <a:t>A pseudorandom number generator has a particular period, based on the nature of the algorithm used.</a:t>
            </a:r>
          </a:p>
          <a:p>
            <a:r>
              <a:rPr lang="en-US" dirty="0"/>
              <a:t>If the generator is used long enough, the pattern of numbers produced repeats itself exactly.</a:t>
            </a:r>
          </a:p>
          <a:p>
            <a:r>
              <a:rPr lang="en-US" dirty="0"/>
              <a:t>All practical algorithmic pseudo random number generators have periods that are large enough for most applications</a:t>
            </a:r>
          </a:p>
        </p:txBody>
      </p:sp>
    </p:spTree>
    <p:extLst>
      <p:ext uri="{BB962C8B-B14F-4D97-AF65-F5344CB8AC3E}">
        <p14:creationId xmlns:p14="http://schemas.microsoft.com/office/powerpoint/2010/main" val="2503495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9B98-4665-2148-A0B2-C543C4251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29993"/>
            <a:ext cx="10515600" cy="1325563"/>
          </a:xfrm>
        </p:spPr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08DE5-C10C-1243-998A-74D00326C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Loops</a:t>
            </a:r>
          </a:p>
          <a:p>
            <a:r>
              <a:rPr lang="en-US" dirty="0"/>
              <a:t>Problems on While Loops</a:t>
            </a:r>
          </a:p>
          <a:p>
            <a:r>
              <a:rPr lang="en-US" dirty="0"/>
              <a:t>Random Numbers</a:t>
            </a:r>
          </a:p>
        </p:txBody>
      </p:sp>
    </p:spTree>
    <p:extLst>
      <p:ext uri="{BB962C8B-B14F-4D97-AF65-F5344CB8AC3E}">
        <p14:creationId xmlns:p14="http://schemas.microsoft.com/office/powerpoint/2010/main" val="1711083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F16BA-B6F7-43D6-8B7E-72065EF38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module random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044B8-3209-4044-ADFF-DBAF438E7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random</a:t>
            </a:r>
          </a:p>
          <a:p>
            <a:r>
              <a:rPr lang="en-US" dirty="0" err="1"/>
              <a:t>random.random</a:t>
            </a:r>
            <a:r>
              <a:rPr lang="en-US" dirty="0"/>
              <a:t>()</a:t>
            </a:r>
          </a:p>
          <a:p>
            <a:r>
              <a:rPr lang="en-US" dirty="0" err="1"/>
              <a:t>random.randint</a:t>
            </a:r>
            <a:r>
              <a:rPr lang="en-US" dirty="0"/>
              <a:t>(0,5)</a:t>
            </a:r>
          </a:p>
          <a:p>
            <a:r>
              <a:rPr lang="en-US" dirty="0" err="1"/>
              <a:t>random.choice</a:t>
            </a:r>
            <a:r>
              <a:rPr lang="en-US" dirty="0"/>
              <a:t>([1,0,-1])</a:t>
            </a:r>
          </a:p>
        </p:txBody>
      </p:sp>
    </p:spTree>
    <p:extLst>
      <p:ext uri="{BB962C8B-B14F-4D97-AF65-F5344CB8AC3E}">
        <p14:creationId xmlns:p14="http://schemas.microsoft.com/office/powerpoint/2010/main" val="36246762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guess a number between 1 to 9.</a:t>
            </a:r>
          </a:p>
          <a:p>
            <a:r>
              <a:rPr lang="en-US" dirty="0"/>
              <a:t>Note : User is prompted to enter a guess. If the user guesses wrong then the prompt appears again until the guess is correct, on successful guess, user will get a "Well guessed!" message, and the program will exit.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8573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09934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Python program to find numbers between 100 and 400 (both included) where each digit of a number is an even number. The numbers obtained should be printed in a comma-separated sequence.</a:t>
            </a:r>
          </a:p>
        </p:txBody>
      </p:sp>
    </p:spTree>
    <p:extLst>
      <p:ext uri="{BB962C8B-B14F-4D97-AF65-F5344CB8AC3E}">
        <p14:creationId xmlns:p14="http://schemas.microsoft.com/office/powerpoint/2010/main" val="3653285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1627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in class</a:t>
            </a:r>
          </a:p>
        </p:txBody>
      </p:sp>
    </p:spTree>
    <p:extLst>
      <p:ext uri="{BB962C8B-B14F-4D97-AF65-F5344CB8AC3E}">
        <p14:creationId xmlns:p14="http://schemas.microsoft.com/office/powerpoint/2010/main" val="5696893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Loops</a:t>
            </a:r>
          </a:p>
        </p:txBody>
      </p:sp>
    </p:spTree>
    <p:extLst>
      <p:ext uri="{BB962C8B-B14F-4D97-AF65-F5344CB8AC3E}">
        <p14:creationId xmlns:p14="http://schemas.microsoft.com/office/powerpoint/2010/main" val="2119859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 to remember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For all while loops we must:</a:t>
            </a:r>
          </a:p>
          <a:p>
            <a:pPr lvl="1"/>
            <a:r>
              <a:rPr lang="en-US" sz="3200" dirty="0"/>
              <a:t>Initialize</a:t>
            </a:r>
          </a:p>
          <a:p>
            <a:pPr lvl="1"/>
            <a:r>
              <a:rPr lang="en-US" sz="3200" dirty="0"/>
              <a:t>Give condition (of while)</a:t>
            </a:r>
          </a:p>
          <a:p>
            <a:pPr lvl="1"/>
            <a:r>
              <a:rPr lang="en-US" sz="3200" dirty="0"/>
              <a:t>Specify action</a:t>
            </a:r>
          </a:p>
          <a:p>
            <a:pPr lvl="1"/>
            <a:r>
              <a:rPr lang="en-US" sz="3200" dirty="0"/>
              <a:t>Increment and/or decrement</a:t>
            </a:r>
          </a:p>
        </p:txBody>
      </p:sp>
    </p:spTree>
    <p:extLst>
      <p:ext uri="{BB962C8B-B14F-4D97-AF65-F5344CB8AC3E}">
        <p14:creationId xmlns:p14="http://schemas.microsoft.com/office/powerpoint/2010/main" val="2319871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numbers in the range 23 to 49 (both inclusive)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420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even numbers in the range 23 to 49.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275260" y="2602572"/>
              <a:ext cx="59400" cy="2692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69860" y="2597532"/>
                <a:ext cx="70200" cy="27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1212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list that contains years from 1950 to 2020, print the years that are leap years. It is given that 1952 is a leap year.</a:t>
            </a:r>
          </a:p>
        </p:txBody>
      </p:sp>
    </p:spTree>
    <p:extLst>
      <p:ext uri="{BB962C8B-B14F-4D97-AF65-F5344CB8AC3E}">
        <p14:creationId xmlns:p14="http://schemas.microsoft.com/office/powerpoint/2010/main" val="2361337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numbers 1 to 10 in descending order and all in one line.</a:t>
            </a:r>
          </a:p>
        </p:txBody>
      </p:sp>
    </p:spTree>
    <p:extLst>
      <p:ext uri="{BB962C8B-B14F-4D97-AF65-F5344CB8AC3E}">
        <p14:creationId xmlns:p14="http://schemas.microsoft.com/office/powerpoint/2010/main" val="1203017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 100 stars </a:t>
            </a:r>
            <a:r>
              <a:rPr lang="en-US"/>
              <a:t>with one </a:t>
            </a:r>
            <a:r>
              <a:rPr lang="en-US" dirty="0"/>
              <a:t>space between them.</a:t>
            </a:r>
          </a:p>
        </p:txBody>
      </p:sp>
    </p:spTree>
    <p:extLst>
      <p:ext uri="{BB962C8B-B14F-4D97-AF65-F5344CB8AC3E}">
        <p14:creationId xmlns:p14="http://schemas.microsoft.com/office/powerpoint/2010/main" val="4029444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6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two lists of equal length, return a new list that contains the sum of elements of each list.</a:t>
            </a:r>
          </a:p>
          <a:p>
            <a:r>
              <a:rPr lang="en-US" dirty="0"/>
              <a:t>Test Cases</a:t>
            </a:r>
          </a:p>
          <a:p>
            <a:r>
              <a:rPr lang="en-US" dirty="0"/>
              <a:t>[1,2,3,4] [4,5,6,7] Result: [5,7,9,11]</a:t>
            </a:r>
          </a:p>
          <a:p>
            <a:r>
              <a:rPr lang="en-US" dirty="0"/>
              <a:t>[-1,3,0] [2,-2,5] Result: [1,1,5]</a:t>
            </a:r>
          </a:p>
        </p:txBody>
      </p:sp>
    </p:spTree>
    <p:extLst>
      <p:ext uri="{BB962C8B-B14F-4D97-AF65-F5344CB8AC3E}">
        <p14:creationId xmlns:p14="http://schemas.microsoft.com/office/powerpoint/2010/main" val="317669033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16779</TotalTime>
  <Words>1320</Words>
  <Application>Microsoft Office PowerPoint</Application>
  <PresentationFormat>Widescreen</PresentationFormat>
  <Paragraphs>191</Paragraphs>
  <Slides>26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Wingdings</vt:lpstr>
      <vt:lpstr>1_Office Theme</vt:lpstr>
      <vt:lpstr>Office Theme</vt:lpstr>
      <vt:lpstr>Lecture 14: Introduction to Computer Programming Course - CS1010</vt:lpstr>
      <vt:lpstr>Goals for today</vt:lpstr>
      <vt:lpstr>Rule to remember</vt:lpstr>
      <vt:lpstr>Problem 1</vt:lpstr>
      <vt:lpstr>Problem 2</vt:lpstr>
      <vt:lpstr>Problem 3</vt:lpstr>
      <vt:lpstr>Problem 4</vt:lpstr>
      <vt:lpstr>Problem 5</vt:lpstr>
      <vt:lpstr>Problem 6</vt:lpstr>
      <vt:lpstr>PowerPoint Presentation</vt:lpstr>
      <vt:lpstr>Problem 7</vt:lpstr>
      <vt:lpstr>PowerPoint Presentation</vt:lpstr>
      <vt:lpstr>Problem 8</vt:lpstr>
      <vt:lpstr>PowerPoint Presentation</vt:lpstr>
      <vt:lpstr>Problem 9</vt:lpstr>
      <vt:lpstr>Problem 10:Example of nested loop</vt:lpstr>
      <vt:lpstr>Solution</vt:lpstr>
      <vt:lpstr>Random Numbers</vt:lpstr>
      <vt:lpstr>Pseudo Random Numbers</vt:lpstr>
      <vt:lpstr>Python module random</vt:lpstr>
      <vt:lpstr>Problem 11</vt:lpstr>
      <vt:lpstr>PowerPoint Presentation</vt:lpstr>
      <vt:lpstr>Problem 10</vt:lpstr>
      <vt:lpstr>PowerPoint Presentation</vt:lpstr>
      <vt:lpstr>In Class Exercise</vt:lpstr>
      <vt:lpstr>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7: Introduction to Computer Programming Course - CS1010</dc:title>
  <dc:creator>Uzma Mushtaque</dc:creator>
  <cp:lastModifiedBy>Uzma Mushtaque</cp:lastModifiedBy>
  <cp:revision>339</cp:revision>
  <dcterms:created xsi:type="dcterms:W3CDTF">2019-02-04T15:19:36Z</dcterms:created>
  <dcterms:modified xsi:type="dcterms:W3CDTF">2019-10-23T23:24:44Z</dcterms:modified>
</cp:coreProperties>
</file>